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80" r:id="rId2"/>
  </p:sldIdLst>
  <p:sldSz cx="7559675" cy="10691813"/>
  <p:notesSz cx="7105650" cy="10239375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Calibri Light" panose="020F0302020204030204" pitchFamily="34" charset="0"/>
      <p:regular r:id="rId7"/>
      <p:italic r:id="rId8"/>
    </p:embeddedFont>
    <p:embeddedFont>
      <p:font typeface="Mitr" panose="00000500000000000000" pitchFamily="2" charset="-34"/>
      <p:regular r:id="rId9"/>
      <p:bold r:id="rId10"/>
    </p:embeddedFont>
    <p:embeddedFont>
      <p:font typeface="TH SarabunIT๙" panose="020B0500040200020003" pitchFamily="34" charset="-34"/>
      <p:regular r:id="rId11"/>
      <p:bold r:id="rId12"/>
      <p:italic r:id="rId13"/>
      <p:boldItalic r:id="rId14"/>
    </p:embeddedFont>
    <p:embeddedFont>
      <p:font typeface="TH SarabunPSK" panose="020B0500040200020003" pitchFamily="34" charset="-34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49773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497739" algn="l" defTabSz="49773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995478" algn="l" defTabSz="49773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1493217" algn="l" defTabSz="49773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1990957" algn="l" defTabSz="49773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2488695" algn="l" defTabSz="49773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2986435" algn="l" defTabSz="49773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3484174" algn="l" defTabSz="49773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3981914" algn="l" defTabSz="49773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CE00"/>
    <a:srgbClr val="5E0237"/>
    <a:srgbClr val="FFCC00"/>
    <a:srgbClr val="FFF600"/>
    <a:srgbClr val="9A9600"/>
    <a:srgbClr val="F5A109"/>
    <a:srgbClr val="504E00"/>
    <a:srgbClr val="FFCF00"/>
    <a:srgbClr val="68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61" autoAdjust="0"/>
    <p:restoredTop sz="94660"/>
  </p:normalViewPr>
  <p:slideViewPr>
    <p:cSldViewPr snapToGrid="0">
      <p:cViewPr>
        <p:scale>
          <a:sx n="90" d="100"/>
          <a:sy n="90" d="100"/>
        </p:scale>
        <p:origin x="1164" y="-1398"/>
      </p:cViewPr>
      <p:guideLst>
        <p:guide orient="horz" pos="3367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font" Target="fonts/font16.fntdata"/><Relationship Id="rId3" Type="http://schemas.openxmlformats.org/officeDocument/2006/relationships/font" Target="fonts/font1.fntdata"/><Relationship Id="rId21" Type="http://schemas.openxmlformats.org/officeDocument/2006/relationships/theme" Target="theme/theme1.xml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11C4A-6570-406B-9573-FC48F1C3EB7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68397-D369-44B5-A11D-F27068956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668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11C4A-6570-406B-9573-FC48F1C3EB7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68397-D369-44B5-A11D-F27068956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019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11C4A-6570-406B-9573-FC48F1C3EB7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68397-D369-44B5-A11D-F27068956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18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11C4A-6570-406B-9573-FC48F1C3EB7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68397-D369-44B5-A11D-F27068956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403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11C4A-6570-406B-9573-FC48F1C3EB7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68397-D369-44B5-A11D-F27068956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105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11C4A-6570-406B-9573-FC48F1C3EB7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68397-D369-44B5-A11D-F27068956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666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11C4A-6570-406B-9573-FC48F1C3EB7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68397-D369-44B5-A11D-F27068956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130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11C4A-6570-406B-9573-FC48F1C3EB7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68397-D369-44B5-A11D-F27068956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698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11C4A-6570-406B-9573-FC48F1C3EB7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68397-D369-44B5-A11D-F27068956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46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11C4A-6570-406B-9573-FC48F1C3EB7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68397-D369-44B5-A11D-F27068956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71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11C4A-6570-406B-9573-FC48F1C3EB7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68397-D369-44B5-A11D-F27068956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748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11C4A-6570-406B-9573-FC48F1C3EB7F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68397-D369-44B5-A11D-F27068956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5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775F9D1D-CF56-4D78-8EA5-B78A86E97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" y="-71013"/>
            <a:ext cx="7549119" cy="10725429"/>
          </a:xfrm>
          <a:prstGeom prst="rect">
            <a:avLst/>
          </a:prstGeom>
        </p:spPr>
      </p:pic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454060D7-97CC-4078-A128-DC8064E3E486}"/>
              </a:ext>
            </a:extLst>
          </p:cNvPr>
          <p:cNvSpPr/>
          <p:nvPr/>
        </p:nvSpPr>
        <p:spPr>
          <a:xfrm>
            <a:off x="0" y="9489882"/>
            <a:ext cx="7549119" cy="249540"/>
          </a:xfrm>
          <a:prstGeom prst="rect">
            <a:avLst/>
          </a:prstGeom>
          <a:solidFill>
            <a:srgbClr val="9A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7049990F-AFAC-4728-823C-A80A2A293633}"/>
              </a:ext>
            </a:extLst>
          </p:cNvPr>
          <p:cNvSpPr/>
          <p:nvPr/>
        </p:nvSpPr>
        <p:spPr>
          <a:xfrm>
            <a:off x="2402961" y="531628"/>
            <a:ext cx="5146158" cy="637954"/>
          </a:xfrm>
          <a:prstGeom prst="rect">
            <a:avLst/>
          </a:prstGeom>
          <a:solidFill>
            <a:srgbClr val="9A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รูปแบบอิสระ: รูปร่าง 7">
            <a:extLst>
              <a:ext uri="{FF2B5EF4-FFF2-40B4-BE49-F238E27FC236}">
                <a16:creationId xmlns:a16="http://schemas.microsoft.com/office/drawing/2014/main" id="{5AEA1CDF-49FB-4EF9-BDB4-DFC0851686FA}"/>
              </a:ext>
            </a:extLst>
          </p:cNvPr>
          <p:cNvSpPr/>
          <p:nvPr/>
        </p:nvSpPr>
        <p:spPr>
          <a:xfrm>
            <a:off x="0" y="-85060"/>
            <a:ext cx="7559675" cy="2488019"/>
          </a:xfrm>
          <a:custGeom>
            <a:avLst/>
            <a:gdLst>
              <a:gd name="connsiteX0" fmla="*/ 0 w 7559675"/>
              <a:gd name="connsiteY0" fmla="*/ 0 h 2488019"/>
              <a:gd name="connsiteX1" fmla="*/ 7559675 w 7559675"/>
              <a:gd name="connsiteY1" fmla="*/ 0 h 2488019"/>
              <a:gd name="connsiteX2" fmla="*/ 7559675 w 7559675"/>
              <a:gd name="connsiteY2" fmla="*/ 829339 h 2488019"/>
              <a:gd name="connsiteX3" fmla="*/ 3135048 w 7559675"/>
              <a:gd name="connsiteY3" fmla="*/ 829339 h 2488019"/>
              <a:gd name="connsiteX4" fmla="*/ 3119501 w 7559675"/>
              <a:gd name="connsiteY4" fmla="*/ 815955 h 2488019"/>
              <a:gd name="connsiteX5" fmla="*/ 3107979 w 7559675"/>
              <a:gd name="connsiteY5" fmla="*/ 829339 h 2488019"/>
              <a:gd name="connsiteX6" fmla="*/ 3083442 w 7559675"/>
              <a:gd name="connsiteY6" fmla="*/ 829339 h 2488019"/>
              <a:gd name="connsiteX7" fmla="*/ 3083442 w 7559675"/>
              <a:gd name="connsiteY7" fmla="*/ 857840 h 2488019"/>
              <a:gd name="connsiteX8" fmla="*/ 1680000 w 7559675"/>
              <a:gd name="connsiteY8" fmla="*/ 2488019 h 2488019"/>
              <a:gd name="connsiteX9" fmla="*/ 0 w 7559675"/>
              <a:gd name="connsiteY9" fmla="*/ 2488019 h 2488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59675" h="2488019">
                <a:moveTo>
                  <a:pt x="0" y="0"/>
                </a:moveTo>
                <a:lnTo>
                  <a:pt x="7559675" y="0"/>
                </a:lnTo>
                <a:lnTo>
                  <a:pt x="7559675" y="829339"/>
                </a:lnTo>
                <a:lnTo>
                  <a:pt x="3135048" y="829339"/>
                </a:lnTo>
                <a:lnTo>
                  <a:pt x="3119501" y="815955"/>
                </a:lnTo>
                <a:lnTo>
                  <a:pt x="3107979" y="829339"/>
                </a:lnTo>
                <a:lnTo>
                  <a:pt x="3083442" y="829339"/>
                </a:lnTo>
                <a:lnTo>
                  <a:pt x="3083442" y="857840"/>
                </a:lnTo>
                <a:lnTo>
                  <a:pt x="1680000" y="2488019"/>
                </a:lnTo>
                <a:lnTo>
                  <a:pt x="0" y="2488019"/>
                </a:lnTo>
                <a:close/>
              </a:path>
            </a:pathLst>
          </a:custGeom>
          <a:gradFill flip="none" rotWithShape="1">
            <a:gsLst>
              <a:gs pos="0">
                <a:srgbClr val="F5A109"/>
              </a:gs>
              <a:gs pos="51000">
                <a:srgbClr val="FFFF00"/>
              </a:gs>
              <a:gs pos="100000">
                <a:srgbClr val="F5A10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h-TH"/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91FA2723-2387-432B-9005-0194CEA94912}"/>
              </a:ext>
            </a:extLst>
          </p:cNvPr>
          <p:cNvSpPr/>
          <p:nvPr/>
        </p:nvSpPr>
        <p:spPr>
          <a:xfrm>
            <a:off x="0" y="9733985"/>
            <a:ext cx="7559675" cy="957827"/>
          </a:xfrm>
          <a:prstGeom prst="rect">
            <a:avLst/>
          </a:prstGeom>
          <a:gradFill>
            <a:gsLst>
              <a:gs pos="0">
                <a:srgbClr val="F5A109"/>
              </a:gs>
              <a:gs pos="51000">
                <a:srgbClr val="FFFF00"/>
              </a:gs>
              <a:gs pos="100000">
                <a:srgbClr val="F5A10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304234AF-64BA-45C7-9442-F942C541458B}"/>
              </a:ext>
            </a:extLst>
          </p:cNvPr>
          <p:cNvSpPr/>
          <p:nvPr/>
        </p:nvSpPr>
        <p:spPr>
          <a:xfrm>
            <a:off x="7145079" y="7974417"/>
            <a:ext cx="414596" cy="1297172"/>
          </a:xfrm>
          <a:prstGeom prst="rect">
            <a:avLst/>
          </a:prstGeom>
          <a:gradFill flip="none" rotWithShape="1">
            <a:gsLst>
              <a:gs pos="0">
                <a:srgbClr val="F5A109"/>
              </a:gs>
              <a:gs pos="51000">
                <a:srgbClr val="FFFF00"/>
              </a:gs>
              <a:gs pos="100000">
                <a:srgbClr val="F5A10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สี่เหลี่ยมผืนผ้า 24">
            <a:extLst>
              <a:ext uri="{FF2B5EF4-FFF2-40B4-BE49-F238E27FC236}">
                <a16:creationId xmlns:a16="http://schemas.microsoft.com/office/drawing/2014/main" id="{6953BAEB-639F-46A3-A005-C1385388AE07}"/>
              </a:ext>
            </a:extLst>
          </p:cNvPr>
          <p:cNvSpPr/>
          <p:nvPr/>
        </p:nvSpPr>
        <p:spPr>
          <a:xfrm>
            <a:off x="142185" y="2469296"/>
            <a:ext cx="7281631" cy="292387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th-TH" sz="2000" b="1" dirty="0">
                <a:ln w="0"/>
                <a:solidFill>
                  <a:srgbClr val="504E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2300" b="1" dirty="0">
                <a:ln w="0"/>
                <a:solidFill>
                  <a:srgbClr val="504E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เมื่อวันที่ 10 กุมภาพันธ์ 2568 นายสมคิด คิดดี นายกองค์การบริหารส่วนตำบล   ห้วยยางขาม เป็นประธานในพิธีเปิด</a:t>
            </a:r>
            <a:r>
              <a:rPr lang="th-TH" sz="2300" b="1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</a:t>
            </a:r>
            <a:r>
              <a:rPr lang="th-TH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ฝึกอบรมพัฒนาศักยภาพเพื่อเสริมสร้างคุณธรรม จริยธรรม พนักงานส่วนตำบลห้วยยางขาม ประจำปีงบประมาณ  พ.ศ.256</a:t>
            </a:r>
            <a:r>
              <a:rPr lang="en-US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8</a:t>
            </a:r>
            <a:r>
              <a:rPr lang="th-TH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    ซึ่งจัดโดย งานการเจ้าหน้าที่ สำนักปลัด องค์การบริหารส่วนตำบลห้วยยางขาม           โดยมีวัตถุประสงค์เพื่อส่งเสริม และสนับสนุนให้บุคลากรขององค์การบริหารส่วนตำบล   ห้วยยางขามทุกคน ได้รับการพัฒนาจิตสำนึกในการสร้างสังคมแห่งคุณธรรม สร้างแรงจูงใจในการทำงาน ให้เป็นข้าราชการที่มีคุณธรรม จริยธรรม และมีสติ  ในการปฏิบัติหน้าที่   ของตนเอง</a:t>
            </a:r>
            <a:endParaRPr lang="th-TH" sz="2300" b="1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6" name="สี่เหลี่ยมผืนผ้า 25">
            <a:extLst>
              <a:ext uri="{FF2B5EF4-FFF2-40B4-BE49-F238E27FC236}">
                <a16:creationId xmlns:a16="http://schemas.microsoft.com/office/drawing/2014/main" id="{55F4C19F-4FAB-46FC-B14D-A6A23C52D358}"/>
              </a:ext>
            </a:extLst>
          </p:cNvPr>
          <p:cNvSpPr/>
          <p:nvPr/>
        </p:nvSpPr>
        <p:spPr>
          <a:xfrm>
            <a:off x="10651" y="2404118"/>
            <a:ext cx="7515478" cy="2947542"/>
          </a:xfrm>
          <a:prstGeom prst="rect">
            <a:avLst/>
          </a:prstGeom>
          <a:noFill/>
          <a:ln w="38100">
            <a:solidFill>
              <a:srgbClr val="F5A10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7" name="วงรี 46">
            <a:extLst>
              <a:ext uri="{FF2B5EF4-FFF2-40B4-BE49-F238E27FC236}">
                <a16:creationId xmlns:a16="http://schemas.microsoft.com/office/drawing/2014/main" id="{8353A4D2-9A4F-4A86-8FE6-964AC83E32CF}"/>
              </a:ext>
            </a:extLst>
          </p:cNvPr>
          <p:cNvSpPr/>
          <p:nvPr/>
        </p:nvSpPr>
        <p:spPr>
          <a:xfrm>
            <a:off x="304358" y="255183"/>
            <a:ext cx="1705122" cy="1679944"/>
          </a:xfrm>
          <a:prstGeom prst="ellipse">
            <a:avLst/>
          </a:prstGeom>
          <a:gradFill>
            <a:gsLst>
              <a:gs pos="0">
                <a:schemeClr val="bg1"/>
              </a:gs>
              <a:gs pos="50000">
                <a:schemeClr val="accent4">
                  <a:lumMod val="105000"/>
                  <a:satMod val="103000"/>
                  <a:tint val="73000"/>
                </a:schemeClr>
              </a:gs>
              <a:gs pos="100000">
                <a:schemeClr val="bg1"/>
              </a:gs>
            </a:gsLst>
          </a:gradFill>
          <a:ln>
            <a:solidFill>
              <a:srgbClr val="FFCC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9" name="สี่เหลี่ยมผืนผ้า: มุมมน 22">
            <a:extLst>
              <a:ext uri="{FF2B5EF4-FFF2-40B4-BE49-F238E27FC236}">
                <a16:creationId xmlns:a16="http://schemas.microsoft.com/office/drawing/2014/main" id="{770D5598-0B82-4963-9760-443437B3EEDD}"/>
              </a:ext>
            </a:extLst>
          </p:cNvPr>
          <p:cNvSpPr/>
          <p:nvPr/>
        </p:nvSpPr>
        <p:spPr>
          <a:xfrm>
            <a:off x="4123515" y="123558"/>
            <a:ext cx="2384861" cy="508454"/>
          </a:xfrm>
          <a:prstGeom prst="round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จดหมายข่าว</a:t>
            </a:r>
          </a:p>
        </p:txBody>
      </p:sp>
      <p:sp>
        <p:nvSpPr>
          <p:cNvPr id="52" name="สี่เหลี่ยมผืนผ้า 51">
            <a:extLst>
              <a:ext uri="{FF2B5EF4-FFF2-40B4-BE49-F238E27FC236}">
                <a16:creationId xmlns:a16="http://schemas.microsoft.com/office/drawing/2014/main" id="{CF9B9721-E4DB-4EFC-8C86-972B75FFAE40}"/>
              </a:ext>
            </a:extLst>
          </p:cNvPr>
          <p:cNvSpPr/>
          <p:nvPr/>
        </p:nvSpPr>
        <p:spPr>
          <a:xfrm>
            <a:off x="3284697" y="669068"/>
            <a:ext cx="38747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3600" b="1" dirty="0">
                <a:ln w="0"/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งานการเจ้าหน้าที่  สำนักปลัด</a:t>
            </a:r>
            <a:endParaRPr lang="th-TH" sz="3600" b="1" cap="none" spc="0" dirty="0">
              <a:ln w="0"/>
              <a:solidFill>
                <a:srgbClr val="FF006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3" name="สี่เหลี่ยมผืนผ้า 52">
            <a:extLst>
              <a:ext uri="{FF2B5EF4-FFF2-40B4-BE49-F238E27FC236}">
                <a16:creationId xmlns:a16="http://schemas.microsoft.com/office/drawing/2014/main" id="{5D80D45B-209D-42B5-9739-363A035FA7D6}"/>
              </a:ext>
            </a:extLst>
          </p:cNvPr>
          <p:cNvSpPr/>
          <p:nvPr/>
        </p:nvSpPr>
        <p:spPr>
          <a:xfrm>
            <a:off x="2280292" y="1179834"/>
            <a:ext cx="490473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effectLst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โครงการฝึกอบรมพัฒนาศักยภาพเพื่อเสริมสร้างคุณธรรม </a:t>
            </a:r>
          </a:p>
          <a:p>
            <a:pPr algn="ctr"/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effectLst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จริยธรรม  พนักงานส่วนตำบลห้วยยางขาม </a:t>
            </a:r>
          </a:p>
          <a:p>
            <a:pPr algn="ctr"/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effectLst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ประจำปีงบประมาณ  พ.ศ.256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effectLst/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8</a:t>
            </a:r>
            <a:r>
              <a:rPr lang="th-TH" sz="32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3200" b="1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9" name="สี่เหลี่ยมผืนผ้า 58">
            <a:extLst>
              <a:ext uri="{FF2B5EF4-FFF2-40B4-BE49-F238E27FC236}">
                <a16:creationId xmlns:a16="http://schemas.microsoft.com/office/drawing/2014/main" id="{6B6A0F70-522E-44DB-89C5-2F9DF5254221}"/>
              </a:ext>
            </a:extLst>
          </p:cNvPr>
          <p:cNvSpPr/>
          <p:nvPr/>
        </p:nvSpPr>
        <p:spPr>
          <a:xfrm>
            <a:off x="10651" y="9966295"/>
            <a:ext cx="753846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1600" dirty="0">
                <a:ln w="0"/>
                <a:effectLst>
                  <a:glow rad="127000">
                    <a:schemeClr val="bg1"/>
                  </a:glow>
                </a:effectLst>
                <a:latin typeface="Mitr" pitchFamily="2" charset="-34"/>
                <a:cs typeface="Mitr" pitchFamily="2" charset="-34"/>
              </a:rPr>
              <a:t> งานการเจ้าหน้าที่ สำนักปลัด  </a:t>
            </a:r>
            <a:r>
              <a:rPr lang="th-TH" sz="1600" b="0" cap="none" spc="0" dirty="0">
                <a:ln w="0"/>
                <a:effectLst>
                  <a:glow rad="127000">
                    <a:schemeClr val="bg1"/>
                  </a:glow>
                </a:effectLst>
                <a:latin typeface="Mitr" pitchFamily="2" charset="-34"/>
                <a:cs typeface="Mitr" pitchFamily="2" charset="-34"/>
              </a:rPr>
              <a:t>องค์การบริหารส่วนตำบลห้วยยางขาม </a:t>
            </a:r>
          </a:p>
          <a:p>
            <a:pPr algn="ctr"/>
            <a:r>
              <a:rPr lang="th-TH" sz="1600" b="0" cap="none" spc="0" dirty="0">
                <a:ln w="0"/>
                <a:effectLst>
                  <a:glow rad="127000">
                    <a:schemeClr val="bg1"/>
                  </a:glow>
                </a:effectLst>
                <a:latin typeface="Mitr" pitchFamily="2" charset="-34"/>
                <a:cs typeface="Mitr" pitchFamily="2" charset="-34"/>
              </a:rPr>
              <a:t>อำเภอจุน  จังหวัดพะเยา  โทร 054-420-676</a:t>
            </a:r>
            <a:endParaRPr lang="th-TH" sz="16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CBEF4ED7-A5DE-AC50-77EF-D83EFB3AD2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25" y="473157"/>
            <a:ext cx="1250679" cy="1250679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04098F6-90CC-9531-E86C-1A3DDF0B68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8" r="15378"/>
          <a:stretch/>
        </p:blipFill>
        <p:spPr>
          <a:xfrm>
            <a:off x="119472" y="5493530"/>
            <a:ext cx="2206869" cy="17927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5EC466E8-01A1-615E-3D86-2497D7A986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0" r="12300"/>
          <a:stretch/>
        </p:blipFill>
        <p:spPr>
          <a:xfrm>
            <a:off x="2532275" y="5493530"/>
            <a:ext cx="2415782" cy="18022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13E9BC96-3A17-1D81-E5AB-65BEB4BA68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4" r="13194"/>
          <a:stretch/>
        </p:blipFill>
        <p:spPr>
          <a:xfrm>
            <a:off x="5153992" y="5543059"/>
            <a:ext cx="2269823" cy="17344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8D713A11-01C6-AFD3-5948-C1A77BEA53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2" r="13592"/>
          <a:stretch/>
        </p:blipFill>
        <p:spPr>
          <a:xfrm>
            <a:off x="122852" y="7543056"/>
            <a:ext cx="2239767" cy="17302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9C6891E8-B2A4-CA80-4194-D798332A69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7" r="10827"/>
          <a:stretch/>
        </p:blipFill>
        <p:spPr>
          <a:xfrm>
            <a:off x="2566154" y="7555903"/>
            <a:ext cx="2409884" cy="17302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C9F8D9CE-FBA7-1A07-CFE5-2E8060102A8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" r="47"/>
          <a:stretch/>
        </p:blipFill>
        <p:spPr>
          <a:xfrm>
            <a:off x="5153992" y="7551670"/>
            <a:ext cx="2308377" cy="1734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5463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2726</TotalTime>
  <Words>152</Words>
  <Application>Microsoft Office PowerPoint</Application>
  <PresentationFormat>กำหนดเอง</PresentationFormat>
  <Paragraphs>8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8" baseType="lpstr">
      <vt:lpstr>TH SarabunPSK</vt:lpstr>
      <vt:lpstr>Arial</vt:lpstr>
      <vt:lpstr>Mitr</vt:lpstr>
      <vt:lpstr>Calibri</vt:lpstr>
      <vt:lpstr>TH SarabunIT๙</vt:lpstr>
      <vt:lpstr>Calibri Light</vt:lpstr>
      <vt:lpstr>Office Theme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Sumet Ratprachum</dc:creator>
  <cp:lastModifiedBy>User</cp:lastModifiedBy>
  <cp:revision>242</cp:revision>
  <cp:lastPrinted>2020-04-13T15:51:32Z</cp:lastPrinted>
  <dcterms:created xsi:type="dcterms:W3CDTF">2019-11-10T02:56:05Z</dcterms:created>
  <dcterms:modified xsi:type="dcterms:W3CDTF">2025-02-18T05:55:40Z</dcterms:modified>
</cp:coreProperties>
</file>